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5" r:id="rId5"/>
    <p:sldId id="266" r:id="rId6"/>
    <p:sldId id="274" r:id="rId7"/>
    <p:sldId id="267" r:id="rId8"/>
    <p:sldId id="275" r:id="rId9"/>
    <p:sldId id="262" r:id="rId10"/>
    <p:sldId id="263" r:id="rId11"/>
    <p:sldId id="268" r:id="rId12"/>
    <p:sldId id="269" r:id="rId13"/>
    <p:sldId id="270" r:id="rId14"/>
    <p:sldId id="271" r:id="rId15"/>
  </p:sldIdLst>
  <p:sldSz cx="9144000" cy="6858000" type="screen4x3"/>
  <p:notesSz cx="6856413" cy="97139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61C1D-C3AA-42E4-B776-72C0CA52E6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01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926E4-8D42-49F8-B1D4-12AB71D58F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0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10BA3C-AA6A-4C2C-B599-7949360DB9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4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C35B2-0847-41BF-87A2-21BEE512AD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265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F4364-90E5-4081-A435-3FE1D20347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362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EBB2B-F2CC-4AE3-A640-8846604E2E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446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86E4D-D299-454A-A165-8FA77FD77A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809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3C419-E6E4-46F9-BF05-27F70B618F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616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566FA-971C-4327-ADF9-5C7C16EB2E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311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F59C0-920E-42E9-8CF6-57C7CC84A9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9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19EF9-6C8F-4A67-848A-011CBFD823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22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3DBC85-D88F-4CD7-9504-4B2D1F99731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EART30351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Lecture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5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Evolution of boundary layer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57338"/>
            <a:ext cx="6553200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656"/>
          <a:stretch>
            <a:fillRect/>
          </a:stretch>
        </p:blipFill>
        <p:spPr bwMode="auto">
          <a:xfrm>
            <a:off x="827088" y="4546600"/>
            <a:ext cx="74168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31"/>
          <p:cNvSpPr txBox="1">
            <a:spLocks noChangeArrowheads="1"/>
          </p:cNvSpPr>
          <p:nvPr/>
        </p:nvSpPr>
        <p:spPr bwMode="auto">
          <a:xfrm>
            <a:off x="4211638" y="1412875"/>
            <a:ext cx="4932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After Markowski and Richardson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Lee waves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44" y="1600200"/>
            <a:ext cx="2720711" cy="452596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2833456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Formation of Lee waves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Flow over hill deflects upwards, creating cloud. Oscillations create lines of clouds.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en-GB" dirty="0" smtClean="0"/>
                  <a:t>~ 10 km for U = 20 ms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,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b="-10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owchart: Delay 5"/>
          <p:cNvSpPr/>
          <p:nvPr/>
        </p:nvSpPr>
        <p:spPr>
          <a:xfrm rot="16200000">
            <a:off x="2449555" y="2899741"/>
            <a:ext cx="504056" cy="554462"/>
          </a:xfrm>
          <a:prstGeom prst="flowChartDelay">
            <a:avLst/>
          </a:prstGeom>
          <a:solidFill>
            <a:srgbClr val="CC66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1645920" y="2532867"/>
            <a:ext cx="3520440" cy="819380"/>
          </a:xfrm>
          <a:custGeom>
            <a:avLst/>
            <a:gdLst>
              <a:gd name="connsiteX0" fmla="*/ 0 w 4114800"/>
              <a:gd name="connsiteY0" fmla="*/ 429789 h 819380"/>
              <a:gd name="connsiteX1" fmla="*/ 521208 w 4114800"/>
              <a:gd name="connsiteY1" fmla="*/ 201189 h 819380"/>
              <a:gd name="connsiteX2" fmla="*/ 1225296 w 4114800"/>
              <a:gd name="connsiteY2" fmla="*/ 21 h 819380"/>
              <a:gd name="connsiteX3" fmla="*/ 1883664 w 4114800"/>
              <a:gd name="connsiteY3" fmla="*/ 192045 h 819380"/>
              <a:gd name="connsiteX4" fmla="*/ 2724912 w 4114800"/>
              <a:gd name="connsiteY4" fmla="*/ 676677 h 819380"/>
              <a:gd name="connsiteX5" fmla="*/ 3364992 w 4114800"/>
              <a:gd name="connsiteY5" fmla="*/ 813837 h 819380"/>
              <a:gd name="connsiteX6" fmla="*/ 4114800 w 4114800"/>
              <a:gd name="connsiteY6" fmla="*/ 530373 h 81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4800" h="819380">
                <a:moveTo>
                  <a:pt x="0" y="429789"/>
                </a:moveTo>
                <a:cubicBezTo>
                  <a:pt x="158496" y="351303"/>
                  <a:pt x="316992" y="272817"/>
                  <a:pt x="521208" y="201189"/>
                </a:cubicBezTo>
                <a:cubicBezTo>
                  <a:pt x="725424" y="129561"/>
                  <a:pt x="998220" y="1545"/>
                  <a:pt x="1225296" y="21"/>
                </a:cubicBezTo>
                <a:cubicBezTo>
                  <a:pt x="1452372" y="-1503"/>
                  <a:pt x="1633728" y="79269"/>
                  <a:pt x="1883664" y="192045"/>
                </a:cubicBezTo>
                <a:cubicBezTo>
                  <a:pt x="2133600" y="304821"/>
                  <a:pt x="2478024" y="573045"/>
                  <a:pt x="2724912" y="676677"/>
                </a:cubicBezTo>
                <a:cubicBezTo>
                  <a:pt x="2971800" y="780309"/>
                  <a:pt x="3133344" y="838221"/>
                  <a:pt x="3364992" y="813837"/>
                </a:cubicBezTo>
                <a:cubicBezTo>
                  <a:pt x="3596640" y="789453"/>
                  <a:pt x="3855720" y="659913"/>
                  <a:pt x="4114800" y="53037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5166360" y="2633133"/>
            <a:ext cx="3520440" cy="819380"/>
          </a:xfrm>
          <a:custGeom>
            <a:avLst/>
            <a:gdLst>
              <a:gd name="connsiteX0" fmla="*/ 0 w 4114800"/>
              <a:gd name="connsiteY0" fmla="*/ 429789 h 819380"/>
              <a:gd name="connsiteX1" fmla="*/ 521208 w 4114800"/>
              <a:gd name="connsiteY1" fmla="*/ 201189 h 819380"/>
              <a:gd name="connsiteX2" fmla="*/ 1225296 w 4114800"/>
              <a:gd name="connsiteY2" fmla="*/ 21 h 819380"/>
              <a:gd name="connsiteX3" fmla="*/ 1883664 w 4114800"/>
              <a:gd name="connsiteY3" fmla="*/ 192045 h 819380"/>
              <a:gd name="connsiteX4" fmla="*/ 2724912 w 4114800"/>
              <a:gd name="connsiteY4" fmla="*/ 676677 h 819380"/>
              <a:gd name="connsiteX5" fmla="*/ 3364992 w 4114800"/>
              <a:gd name="connsiteY5" fmla="*/ 813837 h 819380"/>
              <a:gd name="connsiteX6" fmla="*/ 4114800 w 4114800"/>
              <a:gd name="connsiteY6" fmla="*/ 530373 h 81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4800" h="819380">
                <a:moveTo>
                  <a:pt x="0" y="429789"/>
                </a:moveTo>
                <a:cubicBezTo>
                  <a:pt x="158496" y="351303"/>
                  <a:pt x="316992" y="272817"/>
                  <a:pt x="521208" y="201189"/>
                </a:cubicBezTo>
                <a:cubicBezTo>
                  <a:pt x="725424" y="129561"/>
                  <a:pt x="998220" y="1545"/>
                  <a:pt x="1225296" y="21"/>
                </a:cubicBezTo>
                <a:cubicBezTo>
                  <a:pt x="1452372" y="-1503"/>
                  <a:pt x="1633728" y="79269"/>
                  <a:pt x="1883664" y="192045"/>
                </a:cubicBezTo>
                <a:cubicBezTo>
                  <a:pt x="2133600" y="304821"/>
                  <a:pt x="2478024" y="573045"/>
                  <a:pt x="2724912" y="676677"/>
                </a:cubicBezTo>
                <a:cubicBezTo>
                  <a:pt x="2971800" y="780309"/>
                  <a:pt x="3133344" y="838221"/>
                  <a:pt x="3364992" y="813837"/>
                </a:cubicBezTo>
                <a:cubicBezTo>
                  <a:pt x="3596640" y="789453"/>
                  <a:pt x="3855720" y="659913"/>
                  <a:pt x="4114800" y="53037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507999" y="2954811"/>
            <a:ext cx="1169172" cy="54893"/>
          </a:xfrm>
          <a:custGeom>
            <a:avLst/>
            <a:gdLst>
              <a:gd name="connsiteX0" fmla="*/ 0 w 1169172"/>
              <a:gd name="connsiteY0" fmla="*/ 51352 h 54893"/>
              <a:gd name="connsiteX1" fmla="*/ 436282 w 1169172"/>
              <a:gd name="connsiteY1" fmla="*/ 51352 h 54893"/>
              <a:gd name="connsiteX2" fmla="*/ 872564 w 1169172"/>
              <a:gd name="connsiteY2" fmla="*/ 51352 h 54893"/>
              <a:gd name="connsiteX3" fmla="*/ 1153458 w 1169172"/>
              <a:gd name="connsiteY3" fmla="*/ 3541 h 54893"/>
              <a:gd name="connsiteX4" fmla="*/ 1135529 w 1169172"/>
              <a:gd name="connsiteY4" fmla="*/ 3541 h 54893"/>
              <a:gd name="connsiteX5" fmla="*/ 1135529 w 1169172"/>
              <a:gd name="connsiteY5" fmla="*/ 3541 h 54893"/>
              <a:gd name="connsiteX6" fmla="*/ 1135529 w 1169172"/>
              <a:gd name="connsiteY6" fmla="*/ 3541 h 5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172" h="54893">
                <a:moveTo>
                  <a:pt x="0" y="51352"/>
                </a:moveTo>
                <a:lnTo>
                  <a:pt x="436282" y="51352"/>
                </a:lnTo>
                <a:cubicBezTo>
                  <a:pt x="581709" y="51352"/>
                  <a:pt x="753035" y="59320"/>
                  <a:pt x="872564" y="51352"/>
                </a:cubicBezTo>
                <a:cubicBezTo>
                  <a:pt x="992093" y="43384"/>
                  <a:pt x="1109631" y="11509"/>
                  <a:pt x="1153458" y="3541"/>
                </a:cubicBezTo>
                <a:cubicBezTo>
                  <a:pt x="1197285" y="-4427"/>
                  <a:pt x="1135529" y="3541"/>
                  <a:pt x="1135529" y="3541"/>
                </a:cubicBezTo>
                <a:lnTo>
                  <a:pt x="1135529" y="3541"/>
                </a:lnTo>
                <a:lnTo>
                  <a:pt x="1135529" y="3541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83288" y="2451798"/>
            <a:ext cx="1105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Wind, U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160396" y="3557116"/>
            <a:ext cx="121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Hill</a:t>
            </a:r>
            <a:endParaRPr lang="en-GB" dirty="0"/>
          </a:p>
        </p:txBody>
      </p:sp>
      <p:sp>
        <p:nvSpPr>
          <p:cNvPr id="22" name="Cloud 21"/>
          <p:cNvSpPr/>
          <p:nvPr/>
        </p:nvSpPr>
        <p:spPr>
          <a:xfrm>
            <a:off x="2280976" y="2350305"/>
            <a:ext cx="823965" cy="29869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loud 23"/>
          <p:cNvSpPr/>
          <p:nvPr/>
        </p:nvSpPr>
        <p:spPr>
          <a:xfrm>
            <a:off x="5892298" y="2433655"/>
            <a:ext cx="823965" cy="29869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304280" y="2090057"/>
            <a:ext cx="144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Cloud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340887" y="3536652"/>
            <a:ext cx="3557117" cy="30145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97415" y="3176971"/>
            <a:ext cx="502418" cy="37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86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Dry adiabatic Lapse rate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Lapse rate is -∂T/∂z.</a:t>
                </a:r>
              </a:p>
              <a:p>
                <a:pPr marL="0" indent="0">
                  <a:buNone/>
                </a:pPr>
                <a:r>
                  <a:rPr lang="en-GB" dirty="0" smtClean="0"/>
                  <a:t>Adiabatic means ∂</a:t>
                </a:r>
                <a:r>
                  <a:rPr lang="el-GR" dirty="0" smtClean="0"/>
                  <a:t>θ</a:t>
                </a:r>
                <a:r>
                  <a:rPr lang="en-GB" dirty="0" smtClean="0"/>
                  <a:t>/</a:t>
                </a:r>
                <a:r>
                  <a:rPr lang="el-GR" dirty="0" smtClean="0"/>
                  <a:t>∂</a:t>
                </a:r>
                <a:r>
                  <a:rPr lang="en-GB" dirty="0" smtClean="0"/>
                  <a:t>z=0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sup>
                      </m:sSup>
                      <m:r>
                        <a:rPr lang="en-GB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sz="20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sz="2000" dirty="0" smtClean="0">
                    <a:ea typeface="Cambria Math" panose="02040503050406030204" pitchFamily="18" charset="0"/>
                  </a:rPr>
                  <a:t>Let d</a:t>
                </a:r>
                <a:r>
                  <a:rPr lang="el-GR" sz="2000" dirty="0" smtClean="0">
                    <a:ea typeface="Cambria Math" panose="02040503050406030204" pitchFamily="18" charset="0"/>
                  </a:rPr>
                  <a:t>θ</a:t>
                </a:r>
                <a:r>
                  <a:rPr lang="en-GB" sz="2000" dirty="0" smtClean="0">
                    <a:ea typeface="Cambria Math" panose="02040503050406030204" pitchFamily="18" charset="0"/>
                  </a:rPr>
                  <a:t>=0</a:t>
                </a:r>
                <a:endParaRPr lang="en-GB" sz="20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𝜌𝜅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0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𝐷𝐴𝐿𝑅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sSub>
                            <m:sSub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l-GR" dirty="0" smtClean="0"/>
                  <a:t>Γ</a:t>
                </a:r>
                <a:r>
                  <a:rPr lang="en-GB" baseline="-25000" dirty="0" smtClean="0"/>
                  <a:t>D</a:t>
                </a:r>
                <a:r>
                  <a:rPr lang="en-GB" dirty="0" smtClean="0"/>
                  <a:t> takes the value of 10 K km</a:t>
                </a:r>
                <a:r>
                  <a:rPr lang="en-GB" baseline="30000" dirty="0" smtClean="0"/>
                  <a:t>-1</a:t>
                </a:r>
                <a:endParaRPr lang="en-GB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3017" t="-1482" r="-2866" b="-12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Usually, the lapse rate is 6-7 K km</a:t>
            </a:r>
            <a:r>
              <a:rPr lang="en-GB" baseline="30000" dirty="0" smtClean="0"/>
              <a:t>-1</a:t>
            </a:r>
            <a:r>
              <a:rPr lang="en-GB" dirty="0" smtClean="0"/>
              <a:t> in the lower atmosphere – so the </a:t>
            </a:r>
            <a:r>
              <a:rPr lang="en-GB" dirty="0"/>
              <a:t>t</a:t>
            </a:r>
            <a:r>
              <a:rPr lang="en-GB" dirty="0" smtClean="0"/>
              <a:t>op of Snowdon would be around 6-7 K colder than in Caernarfon.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268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Lifting a parcel of 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Dry parcel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Temperature falls at 10 K km</a:t>
            </a:r>
            <a:r>
              <a:rPr lang="en-GB" baseline="30000" dirty="0" smtClean="0"/>
              <a:t>-1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Moist parcel cools to saturation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Condensation releases latent heat so parcel then cools more slowly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44062" y="2632668"/>
            <a:ext cx="0" cy="18087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45737" y="4421271"/>
            <a:ext cx="3495151" cy="6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59429" y="4592097"/>
            <a:ext cx="85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60774" y="3034602"/>
            <a:ext cx="552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z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1225899" y="2632668"/>
            <a:ext cx="2622620" cy="15474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53836" y="2630211"/>
            <a:ext cx="0" cy="18087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955511" y="4418814"/>
            <a:ext cx="3495151" cy="67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69203" y="4589640"/>
            <a:ext cx="85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270548" y="3032145"/>
            <a:ext cx="552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z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5335673" y="2630211"/>
            <a:ext cx="2622620" cy="15474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5968721" y="2542233"/>
            <a:ext cx="753626" cy="904352"/>
          </a:xfrm>
          <a:custGeom>
            <a:avLst/>
            <a:gdLst>
              <a:gd name="connsiteX0" fmla="*/ 753626 w 753626"/>
              <a:gd name="connsiteY0" fmla="*/ 904352 h 904352"/>
              <a:gd name="connsiteX1" fmla="*/ 502417 w 753626"/>
              <a:gd name="connsiteY1" fmla="*/ 512466 h 904352"/>
              <a:gd name="connsiteX2" fmla="*/ 110532 w 753626"/>
              <a:gd name="connsiteY2" fmla="*/ 120580 h 904352"/>
              <a:gd name="connsiteX3" fmla="*/ 0 w 753626"/>
              <a:gd name="connsiteY3" fmla="*/ 0 h 90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626" h="904352">
                <a:moveTo>
                  <a:pt x="753626" y="904352"/>
                </a:moveTo>
                <a:cubicBezTo>
                  <a:pt x="681612" y="773723"/>
                  <a:pt x="609599" y="643095"/>
                  <a:pt x="502417" y="512466"/>
                </a:cubicBezTo>
                <a:cubicBezTo>
                  <a:pt x="395235" y="381837"/>
                  <a:pt x="194268" y="205991"/>
                  <a:pt x="110532" y="120580"/>
                </a:cubicBezTo>
                <a:cubicBezTo>
                  <a:pt x="26796" y="35169"/>
                  <a:pt x="13398" y="17584"/>
                  <a:pt x="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loud 19"/>
          <p:cNvSpPr/>
          <p:nvPr/>
        </p:nvSpPr>
        <p:spPr>
          <a:xfrm>
            <a:off x="6923312" y="2234012"/>
            <a:ext cx="2019721" cy="134320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205046" y="3697793"/>
            <a:ext cx="1868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Cloud forms</a:t>
            </a:r>
            <a:endParaRPr lang="en-GB" dirty="0"/>
          </a:p>
        </p:txBody>
      </p:sp>
      <p:cxnSp>
        <p:nvCxnSpPr>
          <p:cNvPr id="23" name="Straight Arrow Connector 22"/>
          <p:cNvCxnSpPr>
            <a:endCxn id="19" idx="0"/>
          </p:cNvCxnSpPr>
          <p:nvPr/>
        </p:nvCxnSpPr>
        <p:spPr>
          <a:xfrm flipV="1">
            <a:off x="6360607" y="3446585"/>
            <a:ext cx="361740" cy="1641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722347" y="3446585"/>
            <a:ext cx="1235946" cy="73107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Up Arrow 25"/>
          <p:cNvSpPr/>
          <p:nvPr/>
        </p:nvSpPr>
        <p:spPr>
          <a:xfrm>
            <a:off x="1225899" y="3401477"/>
            <a:ext cx="411982" cy="776180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758462" y="3697793"/>
            <a:ext cx="95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Parcel lifted</a:t>
            </a:r>
            <a:endParaRPr lang="en-GB" dirty="0"/>
          </a:p>
        </p:txBody>
      </p:sp>
      <p:sp>
        <p:nvSpPr>
          <p:cNvPr id="28" name="Up Arrow 27"/>
          <p:cNvSpPr/>
          <p:nvPr/>
        </p:nvSpPr>
        <p:spPr>
          <a:xfrm>
            <a:off x="8566220" y="3537019"/>
            <a:ext cx="411982" cy="776180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11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" t="10095" r="4767" b="3365"/>
          <a:stretch>
            <a:fillRect/>
          </a:stretch>
        </p:blipFill>
        <p:spPr bwMode="auto">
          <a:xfrm>
            <a:off x="107950" y="104775"/>
            <a:ext cx="5056188" cy="67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>
          <a:xfrm>
            <a:off x="5148263" y="1989138"/>
            <a:ext cx="3538537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radiosonde profiles: </a:t>
            </a:r>
            <a:br>
              <a:rPr lang="en-GB" altLang="en-US" sz="4000" smtClean="0"/>
            </a:br>
            <a:r>
              <a:rPr lang="en-GB" altLang="en-US" sz="4000" smtClean="0"/>
              <a:t>temperature vs height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592138" y="744538"/>
            <a:ext cx="45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106738" y="820738"/>
            <a:ext cx="45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59138" y="4249738"/>
            <a:ext cx="45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896938" y="5164138"/>
            <a:ext cx="45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4249738" y="26495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4021138" y="6002338"/>
            <a:ext cx="609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3082" name="Line 12"/>
          <p:cNvSpPr>
            <a:spLocks noChangeShapeType="1"/>
          </p:cNvSpPr>
          <p:nvPr/>
        </p:nvSpPr>
        <p:spPr bwMode="auto">
          <a:xfrm>
            <a:off x="1125538" y="8969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Line 13"/>
          <p:cNvSpPr>
            <a:spLocks noChangeShapeType="1"/>
          </p:cNvSpPr>
          <p:nvPr/>
        </p:nvSpPr>
        <p:spPr bwMode="auto">
          <a:xfrm>
            <a:off x="3640138" y="9731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Line 14"/>
          <p:cNvSpPr>
            <a:spLocks noChangeShapeType="1"/>
          </p:cNvSpPr>
          <p:nvPr/>
        </p:nvSpPr>
        <p:spPr bwMode="auto">
          <a:xfrm>
            <a:off x="1277938" y="53165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Line 15"/>
          <p:cNvSpPr>
            <a:spLocks noChangeShapeType="1"/>
          </p:cNvSpPr>
          <p:nvPr/>
        </p:nvSpPr>
        <p:spPr bwMode="auto">
          <a:xfrm>
            <a:off x="3716338" y="44021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Text Box 16"/>
          <p:cNvSpPr txBox="1">
            <a:spLocks noChangeArrowheads="1"/>
          </p:cNvSpPr>
          <p:nvPr/>
        </p:nvSpPr>
        <p:spPr bwMode="auto">
          <a:xfrm>
            <a:off x="1049338" y="5159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Times New Roman" panose="02020603050405020304" pitchFamily="18" charset="0"/>
              </a:rPr>
              <a:t>stratosphere</a:t>
            </a:r>
          </a:p>
        </p:txBody>
      </p:sp>
      <p:sp>
        <p:nvSpPr>
          <p:cNvPr id="3087" name="Text Box 17"/>
          <p:cNvSpPr txBox="1">
            <a:spLocks noChangeArrowheads="1"/>
          </p:cNvSpPr>
          <p:nvPr/>
        </p:nvSpPr>
        <p:spPr bwMode="auto">
          <a:xfrm>
            <a:off x="3563938" y="5159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Times New Roman" panose="02020603050405020304" pitchFamily="18" charset="0"/>
              </a:rPr>
              <a:t>stratosphere</a:t>
            </a:r>
          </a:p>
        </p:txBody>
      </p:sp>
      <p:sp>
        <p:nvSpPr>
          <p:cNvPr id="3088" name="Text Box 18"/>
          <p:cNvSpPr txBox="1">
            <a:spLocks noChangeArrowheads="1"/>
          </p:cNvSpPr>
          <p:nvPr/>
        </p:nvSpPr>
        <p:spPr bwMode="auto">
          <a:xfrm>
            <a:off x="3563938" y="39449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Times New Roman" panose="02020603050405020304" pitchFamily="18" charset="0"/>
              </a:rPr>
              <a:t>stratosphere</a:t>
            </a:r>
          </a:p>
        </p:txBody>
      </p:sp>
      <p:sp>
        <p:nvSpPr>
          <p:cNvPr id="3089" name="Text Box 19"/>
          <p:cNvSpPr txBox="1">
            <a:spLocks noChangeArrowheads="1"/>
          </p:cNvSpPr>
          <p:nvPr/>
        </p:nvSpPr>
        <p:spPr bwMode="auto">
          <a:xfrm>
            <a:off x="1125538" y="41735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Times New Roman" panose="02020603050405020304" pitchFamily="18" charset="0"/>
              </a:rPr>
              <a:t>stratosphere</a:t>
            </a:r>
          </a:p>
        </p:txBody>
      </p:sp>
      <p:sp>
        <p:nvSpPr>
          <p:cNvPr id="3090" name="Text Box 20"/>
          <p:cNvSpPr txBox="1">
            <a:spLocks noChangeArrowheads="1"/>
          </p:cNvSpPr>
          <p:nvPr/>
        </p:nvSpPr>
        <p:spPr bwMode="auto">
          <a:xfrm>
            <a:off x="1125538" y="9731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Times New Roman" panose="02020603050405020304" pitchFamily="18" charset="0"/>
              </a:rPr>
              <a:t>troposphere</a:t>
            </a:r>
          </a:p>
        </p:txBody>
      </p:sp>
      <p:sp>
        <p:nvSpPr>
          <p:cNvPr id="3091" name="Text Box 21"/>
          <p:cNvSpPr txBox="1">
            <a:spLocks noChangeArrowheads="1"/>
          </p:cNvSpPr>
          <p:nvPr/>
        </p:nvSpPr>
        <p:spPr bwMode="auto">
          <a:xfrm>
            <a:off x="3563938" y="11255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Times New Roman" panose="02020603050405020304" pitchFamily="18" charset="0"/>
              </a:rPr>
              <a:t>troposphere</a:t>
            </a:r>
          </a:p>
        </p:txBody>
      </p:sp>
      <p:sp>
        <p:nvSpPr>
          <p:cNvPr id="3092" name="Text Box 22"/>
          <p:cNvSpPr txBox="1">
            <a:spLocks noChangeArrowheads="1"/>
          </p:cNvSpPr>
          <p:nvPr/>
        </p:nvSpPr>
        <p:spPr bwMode="auto">
          <a:xfrm>
            <a:off x="515938" y="59261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Times New Roman" panose="02020603050405020304" pitchFamily="18" charset="0"/>
              </a:rPr>
              <a:t>troposphere</a:t>
            </a:r>
          </a:p>
        </p:txBody>
      </p:sp>
      <p:sp>
        <p:nvSpPr>
          <p:cNvPr id="3093" name="Text Box 23"/>
          <p:cNvSpPr txBox="1">
            <a:spLocks noChangeArrowheads="1"/>
          </p:cNvSpPr>
          <p:nvPr/>
        </p:nvSpPr>
        <p:spPr bwMode="auto">
          <a:xfrm>
            <a:off x="3563938" y="45545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Times New Roman" panose="02020603050405020304" pitchFamily="18" charset="0"/>
              </a:rPr>
              <a:t>troposphere</a:t>
            </a:r>
          </a:p>
        </p:txBody>
      </p:sp>
      <p:sp>
        <p:nvSpPr>
          <p:cNvPr id="3094" name="Text Box 24"/>
          <p:cNvSpPr txBox="1">
            <a:spLocks noChangeArrowheads="1"/>
          </p:cNvSpPr>
          <p:nvPr/>
        </p:nvSpPr>
        <p:spPr bwMode="auto">
          <a:xfrm>
            <a:off x="5567363" y="4458882"/>
            <a:ext cx="2519363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latin typeface="Times New Roman" panose="02020603050405020304" pitchFamily="18" charset="0"/>
              </a:rPr>
              <a:t>T : tropopause;	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latin typeface="Times New Roman" panose="02020603050405020304" pitchFamily="18" charset="0"/>
              </a:rPr>
              <a:t>I: inversion (top of boundary layer in this case)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48263" y="5589240"/>
            <a:ext cx="3816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Temperature generally decreases with height in the troposphere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5256213" y="1989138"/>
            <a:ext cx="3887787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radiosonde profiles: </a:t>
            </a:r>
            <a:br>
              <a:rPr lang="en-GB" altLang="en-US" sz="4000" smtClean="0"/>
            </a:br>
            <a:r>
              <a:rPr lang="en-GB" altLang="en-US" sz="4000" smtClean="0"/>
              <a:t>potential temperature vs height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5164138" y="50752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" t="20190" r="9534" b="3365"/>
          <a:stretch>
            <a:fillRect/>
          </a:stretch>
        </p:blipFill>
        <p:spPr bwMode="auto">
          <a:xfrm>
            <a:off x="0" y="0"/>
            <a:ext cx="5429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5651500" y="5229225"/>
            <a:ext cx="30972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800" b="1" dirty="0" smtClean="0">
                <a:solidFill>
                  <a:srgbClr val="FF0000"/>
                </a:solidFill>
              </a:rPr>
              <a:t>θ</a:t>
            </a:r>
            <a:r>
              <a:rPr lang="en-GB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GB" altLang="en-US" sz="2800" b="1" dirty="0">
                <a:solidFill>
                  <a:srgbClr val="FF0000"/>
                </a:solidFill>
              </a:rPr>
              <a:t>always increases with </a:t>
            </a:r>
            <a:r>
              <a:rPr lang="en-GB" altLang="en-US" sz="2800" b="1" dirty="0" smtClean="0">
                <a:solidFill>
                  <a:srgbClr val="FF0000"/>
                </a:solidFill>
              </a:rPr>
              <a:t>height</a:t>
            </a:r>
            <a:endParaRPr lang="el-GR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Why does </a:t>
            </a:r>
            <a:r>
              <a:rPr lang="el-GR" sz="3600" dirty="0" smtClean="0"/>
              <a:t>θ</a:t>
            </a:r>
            <a:r>
              <a:rPr lang="en-GB" sz="3600" dirty="0" smtClean="0"/>
              <a:t> increase with height?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265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Consider a parcel of air displaced in the vertical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Displacement is fast enough to be adiabatic so </a:t>
            </a:r>
            <a:r>
              <a:rPr lang="el-GR" dirty="0" smtClean="0"/>
              <a:t>θ</a:t>
            </a:r>
            <a:r>
              <a:rPr lang="en-GB" dirty="0" smtClean="0"/>
              <a:t> remains constant</a:t>
            </a:r>
          </a:p>
          <a:p>
            <a:pPr marL="0" indent="0">
              <a:buNone/>
            </a:pPr>
            <a:r>
              <a:rPr lang="en-GB" b="1" dirty="0" smtClean="0"/>
              <a:t>And</a:t>
            </a:r>
          </a:p>
          <a:p>
            <a:pPr marL="0" indent="0">
              <a:buNone/>
            </a:pPr>
            <a:r>
              <a:rPr lang="en-GB" dirty="0" smtClean="0"/>
              <a:t>Displacement is slow enough that w &lt;&lt;</a:t>
            </a:r>
            <a:r>
              <a:rPr lang="en-GB" dirty="0" err="1" smtClean="0"/>
              <a:t>c</a:t>
            </a:r>
            <a:r>
              <a:rPr lang="en-GB" baseline="-25000" dirty="0" err="1" smtClean="0"/>
              <a:t>s</a:t>
            </a:r>
            <a:r>
              <a:rPr lang="en-GB" dirty="0" smtClean="0"/>
              <a:t>, the speed of sound</a:t>
            </a:r>
          </a:p>
          <a:p>
            <a:pPr marL="0" indent="0">
              <a:buNone/>
            </a:pPr>
            <a:r>
              <a:rPr lang="en-GB" dirty="0" smtClean="0"/>
              <a:t>So</a:t>
            </a:r>
          </a:p>
          <a:p>
            <a:pPr marL="0" indent="0">
              <a:buNone/>
            </a:pPr>
            <a:r>
              <a:rPr lang="en-GB" dirty="0" smtClean="0"/>
              <a:t>θ = </a:t>
            </a:r>
            <a:r>
              <a:rPr lang="el-GR" dirty="0" smtClean="0"/>
              <a:t>θ</a:t>
            </a:r>
            <a:r>
              <a:rPr lang="en-GB" dirty="0" smtClean="0"/>
              <a:t>’’ and p’ = p’’</a:t>
            </a:r>
            <a:endParaRPr lang="en-GB" dirty="0"/>
          </a:p>
        </p:txBody>
      </p:sp>
      <p:sp>
        <p:nvSpPr>
          <p:cNvPr id="5" name="Cloud 4"/>
          <p:cNvSpPr/>
          <p:nvPr/>
        </p:nvSpPr>
        <p:spPr>
          <a:xfrm>
            <a:off x="1403648" y="5157192"/>
            <a:ext cx="1656184" cy="72008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loud 5"/>
          <p:cNvSpPr/>
          <p:nvPr/>
        </p:nvSpPr>
        <p:spPr>
          <a:xfrm>
            <a:off x="1403648" y="2924944"/>
            <a:ext cx="1656184" cy="72008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 flipV="1">
            <a:off x="2098616" y="3745632"/>
            <a:ext cx="108012" cy="122413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11760" y="4221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5318824"/>
            <a:ext cx="1152128" cy="380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p</a:t>
            </a:r>
            <a:r>
              <a:rPr lang="en-GB" dirty="0" err="1" smtClean="0"/>
              <a:t>,T</a:t>
            </a:r>
            <a:r>
              <a:rPr lang="en-GB" dirty="0" smtClean="0"/>
              <a:t>,</a:t>
            </a:r>
            <a:r>
              <a:rPr lang="el-GR" dirty="0" smtClean="0"/>
              <a:t>ρ</a:t>
            </a:r>
            <a:r>
              <a:rPr lang="en-GB" dirty="0" smtClean="0"/>
              <a:t>,</a:t>
            </a:r>
            <a:r>
              <a:rPr lang="el-GR" dirty="0" smtClean="0"/>
              <a:t>θ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516832" y="3099334"/>
            <a:ext cx="139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p'’,T</a:t>
            </a:r>
            <a:r>
              <a:rPr lang="en-GB" dirty="0" smtClean="0"/>
              <a:t>’’,</a:t>
            </a:r>
            <a:r>
              <a:rPr lang="el-GR" dirty="0" smtClean="0"/>
              <a:t>ρ</a:t>
            </a:r>
            <a:r>
              <a:rPr lang="en-GB" dirty="0" smtClean="0"/>
              <a:t>’’,</a:t>
            </a:r>
            <a:r>
              <a:rPr lang="el-GR" dirty="0" smtClean="0"/>
              <a:t>θ</a:t>
            </a:r>
            <a:r>
              <a:rPr lang="en-GB" dirty="0" smtClean="0"/>
              <a:t>’’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086936" y="2996952"/>
            <a:ext cx="139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p’,T</a:t>
            </a:r>
            <a:r>
              <a:rPr lang="en-GB" dirty="0" smtClean="0"/>
              <a:t>’,</a:t>
            </a:r>
            <a:r>
              <a:rPr lang="el-GR" dirty="0" smtClean="0"/>
              <a:t>ρ</a:t>
            </a:r>
            <a:r>
              <a:rPr lang="en-GB" dirty="0" smtClean="0"/>
              <a:t>’,</a:t>
            </a:r>
            <a:r>
              <a:rPr lang="el-GR" dirty="0" smtClean="0"/>
              <a:t>θ</a:t>
            </a:r>
            <a:r>
              <a:rPr lang="en-GB" dirty="0" smtClean="0"/>
              <a:t>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32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Static stability 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Consider buoyancy force on displaced parcel (Archimedes):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acc>
                        <m:accPr>
                          <m:chr m:val="̈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 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acc>
                        <m:accPr>
                          <m:chr m:val="̈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type m:val="skw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den>
                          </m:f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3017" t="-14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94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Static stability 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Consider buoyancy force on displaced parcel (Archimedes):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acc>
                        <m:accPr>
                          <m:chr m:val="̈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 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acc>
                        <m:accPr>
                          <m:chr m:val="̈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type m:val="skw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den>
                          </m:f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3017" t="-14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But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′′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̈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type m:val="skw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</m:t>
                              </m:r>
                            </m:den>
                          </m:f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𝒈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den>
                      </m:f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𝝏𝜽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3172" t="-1482" b="-10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425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Static Stability 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39365" y="1600200"/>
                <a:ext cx="4156435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If ∂</a:t>
                </a:r>
                <a:r>
                  <a:rPr lang="el-GR" dirty="0" smtClean="0"/>
                  <a:t>θ</a:t>
                </a:r>
                <a:r>
                  <a:rPr lang="en-GB" dirty="0" smtClean="0"/>
                  <a:t>/∂z &gt;0 we have SHM – the restoring force is positive</a:t>
                </a:r>
              </a:p>
              <a:p>
                <a:pPr marL="0" indent="0">
                  <a:buNone/>
                </a:pPr>
                <a:r>
                  <a:rPr lang="en-GB" dirty="0" smtClean="0"/>
                  <a:t>We get oscillations at the Brunt-</a:t>
                </a:r>
                <a:r>
                  <a:rPr lang="en-GB" dirty="0" err="1" smtClean="0"/>
                  <a:t>Väisälä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freq</a:t>
                </a:r>
                <a:r>
                  <a:rPr lang="en-GB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𝜕𝜃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Typically </a:t>
                </a:r>
                <a:r>
                  <a:rPr lang="el-GR" dirty="0" smtClean="0"/>
                  <a:t>θ</a:t>
                </a:r>
                <a:r>
                  <a:rPr lang="en-GB" dirty="0" smtClean="0"/>
                  <a:t> ~ 300 K, </a:t>
                </a:r>
                <a:r>
                  <a:rPr lang="en-GB" dirty="0"/>
                  <a:t>∂</a:t>
                </a:r>
                <a:r>
                  <a:rPr lang="el-GR" dirty="0"/>
                  <a:t>θ</a:t>
                </a:r>
                <a:r>
                  <a:rPr lang="en-GB" dirty="0"/>
                  <a:t>/∂z </a:t>
                </a:r>
                <a:r>
                  <a:rPr lang="en-GB" dirty="0" smtClean="0"/>
                  <a:t>~ 40/10</a:t>
                </a:r>
                <a:r>
                  <a:rPr lang="en-GB" baseline="30000" dirty="0" smtClean="0"/>
                  <a:t>4</a:t>
                </a:r>
                <a:r>
                  <a:rPr lang="en-GB" dirty="0"/>
                  <a:t> </a:t>
                </a:r>
                <a:r>
                  <a:rPr lang="en-GB" dirty="0" smtClean="0"/>
                  <a:t>Km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 </a:t>
                </a:r>
              </a:p>
              <a:p>
                <a:pPr marL="0" indent="0">
                  <a:buNone/>
                </a:pPr>
                <a:r>
                  <a:rPr lang="en-GB" dirty="0" smtClean="0"/>
                  <a:t>N ~ 0.012 rad s</a:t>
                </a:r>
                <a:r>
                  <a:rPr lang="en-GB" baseline="30000" dirty="0" smtClean="0"/>
                  <a:t>-1 </a:t>
                </a:r>
                <a:r>
                  <a:rPr lang="en-GB" dirty="0" smtClean="0"/>
                  <a:t> </a:t>
                </a:r>
                <a:r>
                  <a:rPr lang="en-GB" baseline="30000" dirty="0"/>
                  <a:t> </a:t>
                </a:r>
                <a:r>
                  <a:rPr lang="en-GB" dirty="0" smtClean="0"/>
                  <a:t> Period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= 2</a:t>
                </a:r>
                <a:r>
                  <a:rPr lang="el-GR" dirty="0" smtClean="0"/>
                  <a:t>π</a:t>
                </a:r>
                <a:r>
                  <a:rPr lang="en-GB" dirty="0" smtClean="0"/>
                  <a:t>/N ~ 10 min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39365" y="1600200"/>
                <a:ext cx="4156435" cy="4525963"/>
              </a:xfrm>
              <a:blipFill>
                <a:blip r:embed="rId2"/>
                <a:stretch>
                  <a:fillRect l="-3079" t="-1482" r="-4839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03231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Static Stability 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29938" y="1600200"/>
                <a:ext cx="4165862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If ∂</a:t>
                </a:r>
                <a:r>
                  <a:rPr lang="el-GR" dirty="0" smtClean="0"/>
                  <a:t>θ</a:t>
                </a:r>
                <a:r>
                  <a:rPr lang="en-GB" dirty="0" smtClean="0"/>
                  <a:t>/∂z &gt;0 we have SHM – the restoring force is positive</a:t>
                </a:r>
              </a:p>
              <a:p>
                <a:pPr marL="0" indent="0">
                  <a:buNone/>
                </a:pPr>
                <a:r>
                  <a:rPr lang="en-GB" dirty="0" smtClean="0"/>
                  <a:t>We get oscillations at the Brunt-</a:t>
                </a:r>
                <a:r>
                  <a:rPr lang="en-GB" dirty="0" err="1" smtClean="0"/>
                  <a:t>Väisälä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freq</a:t>
                </a:r>
                <a:r>
                  <a:rPr lang="en-GB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𝜕𝜃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Typically </a:t>
                </a:r>
                <a:r>
                  <a:rPr lang="el-GR" dirty="0" smtClean="0"/>
                  <a:t>θ</a:t>
                </a:r>
                <a:r>
                  <a:rPr lang="en-GB" dirty="0" smtClean="0"/>
                  <a:t> ~ 300 K, </a:t>
                </a:r>
                <a:r>
                  <a:rPr lang="en-GB" dirty="0"/>
                  <a:t>∂</a:t>
                </a:r>
                <a:r>
                  <a:rPr lang="el-GR" dirty="0"/>
                  <a:t>θ</a:t>
                </a:r>
                <a:r>
                  <a:rPr lang="en-GB" dirty="0"/>
                  <a:t>/∂z </a:t>
                </a:r>
                <a:r>
                  <a:rPr lang="en-GB" dirty="0" smtClean="0"/>
                  <a:t>~ 40/10</a:t>
                </a:r>
                <a:r>
                  <a:rPr lang="en-GB" baseline="30000" dirty="0" smtClean="0"/>
                  <a:t>4</a:t>
                </a:r>
                <a:r>
                  <a:rPr lang="en-GB" dirty="0"/>
                  <a:t> </a:t>
                </a:r>
                <a:r>
                  <a:rPr lang="en-GB" dirty="0" smtClean="0"/>
                  <a:t>Km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 </a:t>
                </a:r>
              </a:p>
              <a:p>
                <a:pPr marL="0" indent="0">
                  <a:buNone/>
                </a:pPr>
                <a:r>
                  <a:rPr lang="en-GB" dirty="0" smtClean="0"/>
                  <a:t>N ~ 0.012 rad s</a:t>
                </a:r>
                <a:r>
                  <a:rPr lang="en-GB" baseline="30000" dirty="0" smtClean="0"/>
                  <a:t>-1 </a:t>
                </a:r>
                <a:r>
                  <a:rPr lang="en-GB" dirty="0" smtClean="0"/>
                  <a:t> </a:t>
                </a:r>
                <a:r>
                  <a:rPr lang="en-GB" baseline="30000" dirty="0"/>
                  <a:t> </a:t>
                </a:r>
                <a:r>
                  <a:rPr lang="en-GB" dirty="0" smtClean="0"/>
                  <a:t> Period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= 2</a:t>
                </a:r>
                <a:r>
                  <a:rPr lang="el-GR" dirty="0" smtClean="0"/>
                  <a:t>π</a:t>
                </a:r>
                <a:r>
                  <a:rPr lang="en-GB" dirty="0" smtClean="0"/>
                  <a:t>/N ~ 10 min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29938" y="1600200"/>
                <a:ext cx="4165862" cy="4525963"/>
              </a:xfrm>
              <a:blipFill>
                <a:blip r:embed="rId2"/>
                <a:stretch>
                  <a:fillRect l="-2924" t="-1482" r="-4678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600200"/>
                <a:ext cx="424428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If </a:t>
                </a:r>
                <a:r>
                  <a:rPr lang="en-GB" dirty="0"/>
                  <a:t>∂</a:t>
                </a:r>
                <a:r>
                  <a:rPr lang="el-GR" dirty="0"/>
                  <a:t>θ</a:t>
                </a:r>
                <a:r>
                  <a:rPr lang="en-GB" dirty="0"/>
                  <a:t>/∂z </a:t>
                </a:r>
                <a:r>
                  <a:rPr lang="en-GB" dirty="0" smtClean="0"/>
                  <a:t>&lt; 0 then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GB" dirty="0" smtClean="0"/>
                  <a:t> is positive – the parcel accelerates. This is </a:t>
                </a:r>
                <a:r>
                  <a:rPr lang="en-GB" b="1" dirty="0" smtClean="0"/>
                  <a:t>convective instability</a:t>
                </a:r>
              </a:p>
              <a:p>
                <a:pPr marL="0" indent="0">
                  <a:buNone/>
                </a:pPr>
                <a:r>
                  <a:rPr lang="en-GB" dirty="0" smtClean="0"/>
                  <a:t>Convection causes air parcels to mix, and tries to reduce an unstable profile to neutral stability: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600200"/>
                <a:ext cx="4244280" cy="4525963"/>
              </a:xfrm>
              <a:blipFill>
                <a:blip r:embed="rId3"/>
                <a:stretch>
                  <a:fillRect l="-3017" t="-14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5076056" y="5301208"/>
            <a:ext cx="0" cy="1008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76056" y="6313269"/>
            <a:ext cx="999728" cy="8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5292080" y="5301208"/>
            <a:ext cx="576064" cy="8249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48200" y="5661248"/>
            <a:ext cx="35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397996" y="6453336"/>
            <a:ext cx="677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en-GB" dirty="0"/>
          </a:p>
        </p:txBody>
      </p:sp>
      <p:sp>
        <p:nvSpPr>
          <p:cNvPr id="16" name="Right Arrow 15"/>
          <p:cNvSpPr/>
          <p:nvPr/>
        </p:nvSpPr>
        <p:spPr>
          <a:xfrm>
            <a:off x="6300192" y="5517232"/>
            <a:ext cx="864096" cy="51334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7625866" y="5301208"/>
            <a:ext cx="0" cy="1008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625866" y="6313269"/>
            <a:ext cx="999728" cy="8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8417953" y="5229200"/>
            <a:ext cx="1" cy="8969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98010" y="5661248"/>
            <a:ext cx="35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947806" y="6453336"/>
            <a:ext cx="677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689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Radar wind profiler: growth of the atmospheric mixed layer</a:t>
            </a:r>
          </a:p>
        </p:txBody>
      </p:sp>
      <p:pic>
        <p:nvPicPr>
          <p:cNvPr id="5123" name="Picture 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60483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6516688" y="2205038"/>
            <a:ext cx="2159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Radar signal-to-noise is a proxy for turbulence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Measurements are from a clear day in summer over land.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Note how thermals grow, increasing the depth of the mixed layer until early afternoon. This becomes the height of the boundary layer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5508625" y="2492375"/>
            <a:ext cx="10080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>
                <a:solidFill>
                  <a:srgbClr val="FF0000"/>
                </a:solidFill>
              </a:rPr>
              <a:t>Top of boundary layer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5508625" y="3716338"/>
            <a:ext cx="1008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>
                <a:solidFill>
                  <a:srgbClr val="FF0000"/>
                </a:solidFill>
              </a:rPr>
              <a:t>Mixed layer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859338" y="2997200"/>
            <a:ext cx="649287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126" idx="1"/>
          </p:cNvCxnSpPr>
          <p:nvPr/>
        </p:nvCxnSpPr>
        <p:spPr>
          <a:xfrm flipH="1">
            <a:off x="4356100" y="3978275"/>
            <a:ext cx="1152525" cy="3143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402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Times New Roman</vt:lpstr>
      <vt:lpstr>Default Design</vt:lpstr>
      <vt:lpstr>EART30351 </vt:lpstr>
      <vt:lpstr>Examples of radiosonde profiles:  temperature vs height</vt:lpstr>
      <vt:lpstr>Examples of radiosonde profiles:  potential temperature vs height</vt:lpstr>
      <vt:lpstr>Why does θ increase with height?</vt:lpstr>
      <vt:lpstr>Static stability 1</vt:lpstr>
      <vt:lpstr>Static stability 1</vt:lpstr>
      <vt:lpstr>Static Stability 2</vt:lpstr>
      <vt:lpstr>Static Stability 2</vt:lpstr>
      <vt:lpstr>Radar wind profiler: growth of the atmospheric mixed layer</vt:lpstr>
      <vt:lpstr>Evolution of boundary layer</vt:lpstr>
      <vt:lpstr>Lee waves</vt:lpstr>
      <vt:lpstr>Formation of Lee waves</vt:lpstr>
      <vt:lpstr>Dry adiabatic Lapse rate</vt:lpstr>
      <vt:lpstr>Lifting a parcel of air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Geraint Vaughan</dc:creator>
  <cp:lastModifiedBy>Geraint Vaughan</cp:lastModifiedBy>
  <cp:revision>17</cp:revision>
  <dcterms:created xsi:type="dcterms:W3CDTF">2006-09-28T11:04:07Z</dcterms:created>
  <dcterms:modified xsi:type="dcterms:W3CDTF">2019-09-27T07:40:15Z</dcterms:modified>
</cp:coreProperties>
</file>